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52" r:id="rId2"/>
    <p:sldId id="353" r:id="rId3"/>
    <p:sldId id="354" r:id="rId4"/>
    <p:sldId id="367" r:id="rId5"/>
    <p:sldId id="369" r:id="rId6"/>
    <p:sldId id="368" r:id="rId7"/>
    <p:sldId id="357" r:id="rId8"/>
    <p:sldId id="3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5E814-D063-4475-ACF2-21F66BE6E970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68CBF-B420-423C-BEA4-51A26E6122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72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Outline:</a:t>
            </a:r>
          </a:p>
          <a:p>
            <a:r>
              <a:rPr lang="en-US" altLang="zh-TW" dirty="0"/>
              <a:t>	Inverse</a:t>
            </a:r>
          </a:p>
          <a:p>
            <a:r>
              <a:rPr lang="en-US" altLang="zh-TW" dirty="0"/>
              <a:t>	</a:t>
            </a:r>
            <a:r>
              <a:rPr lang="en-US" altLang="zh-TW" dirty="0" err="1"/>
              <a:t>Invertibility</a:t>
            </a:r>
            <a:endParaRPr lang="en-US" altLang="zh-TW" dirty="0"/>
          </a:p>
          <a:p>
            <a:r>
              <a:rPr lang="en-US" altLang="zh-TW" dirty="0"/>
              <a:t>	elementary row operation</a:t>
            </a:r>
          </a:p>
          <a:p>
            <a:r>
              <a:rPr lang="en-US" altLang="zh-TW" dirty="0"/>
              <a:t>	in </a:t>
            </a:r>
            <a:r>
              <a:rPr lang="en-US" altLang="zh-TW" dirty="0" err="1"/>
              <a:t>generatl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86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The inverse of elementary matrix is another elementary matrix that do the reverse row operation.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632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2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33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9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9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93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92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55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76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45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11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25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DB94D-377E-4F71-83D9-C4FCA3FBC497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840E-6819-40C7-AE82-24FA5BC0A8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5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0.png"/><Relationship Id="rId2" Type="http://schemas.openxmlformats.org/officeDocument/2006/relationships/image" Target="../media/image8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7" Type="http://schemas.openxmlformats.org/officeDocument/2006/relationships/image" Target="../media/image92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87.png"/><Relationship Id="rId7" Type="http://schemas.openxmlformats.org/officeDocument/2006/relationships/image" Target="../media/image95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5" Type="http://schemas.openxmlformats.org/officeDocument/2006/relationships/image" Target="../media/image93.png"/><Relationship Id="rId4" Type="http://schemas.openxmlformats.org/officeDocument/2006/relationships/image" Target="../media/image8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05537"/>
            <a:ext cx="7772400" cy="2387600"/>
          </a:xfrm>
        </p:spPr>
        <p:txBody>
          <a:bodyPr/>
          <a:lstStyle/>
          <a:p>
            <a:r>
              <a:rPr lang="en-US" altLang="zh-TW" dirty="0"/>
              <a:t>Inverse of </a:t>
            </a:r>
            <a:br>
              <a:rPr lang="en-US" altLang="zh-TW" dirty="0"/>
            </a:br>
            <a:r>
              <a:rPr lang="en-US" altLang="zh-TW" dirty="0"/>
              <a:t>Elementary Matrices</a:t>
            </a:r>
          </a:p>
        </p:txBody>
      </p:sp>
    </p:spTree>
    <p:extLst>
      <p:ext uri="{BB962C8B-B14F-4D97-AF65-F5344CB8AC3E}">
        <p14:creationId xmlns:p14="http://schemas.microsoft.com/office/powerpoint/2010/main" val="93708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Elementary Row Operation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Every elementary row operation can be performed by matrix multiplication.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1. Interchange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altLang="zh-TW" sz="24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altLang="zh-TW" sz="24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2. Scaling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altLang="zh-TW" sz="24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altLang="zh-TW" sz="2400" dirty="0"/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3. Adding </a:t>
            </a:r>
            <a:r>
              <a:rPr lang="en-US" altLang="zh-TW" sz="2400" i="1" dirty="0"/>
              <a:t>k</a:t>
            </a:r>
            <a:r>
              <a:rPr lang="en-US" altLang="zh-TW" sz="2400" dirty="0"/>
              <a:t> times row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 to row j:</a:t>
            </a:r>
            <a:endParaRPr lang="zh-TW" altLang="en-US" sz="24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altLang="zh-TW" sz="2400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US" altLang="zh-TW" sz="2400" dirty="0"/>
          </a:p>
          <a:p>
            <a:pPr marL="0" lvl="0" indent="0">
              <a:spcBef>
                <a:spcPts val="580"/>
              </a:spcBef>
              <a:buClr>
                <a:schemeClr val="accent1"/>
              </a:buClr>
              <a:buSzPct val="85000"/>
              <a:buNone/>
              <a:defRPr/>
            </a:pPr>
            <a:endParaRPr lang="en-US" altLang="zh-TW" sz="2400" dirty="0"/>
          </a:p>
          <a:p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152" y="3098213"/>
            <a:ext cx="3500689" cy="65167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152" y="4241366"/>
            <a:ext cx="3529965" cy="6096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94" y="5591888"/>
            <a:ext cx="4706075" cy="65333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248302" y="3079163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0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638827" y="3410244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0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248302" y="3390801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638826" y="3072023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191152" y="4201198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581677" y="4532279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k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191152" y="4512836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0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581676" y="4194058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0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191152" y="5567188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581677" y="5898269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1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191152" y="5878826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k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581676" y="5560048"/>
            <a:ext cx="39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0000FF"/>
                </a:solidFill>
              </a:rPr>
              <a:t>0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930366" y="2396191"/>
            <a:ext cx="258498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elementary matrix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60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Elementary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Every elementary row operation can be performed by matrix multiplication.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altLang="zh-TW" sz="2400" dirty="0"/>
              <a:t>How to find elementary matrix?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4387972" y="4059999"/>
                <a:ext cx="198099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972" y="4059999"/>
                <a:ext cx="1980992" cy="11394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923183" y="3110897"/>
            <a:ext cx="7736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E.g. the elementary matrix that exchanges the 1</a:t>
            </a:r>
            <a:r>
              <a:rPr lang="en-US" altLang="zh-TW" sz="2400" baseline="30000" dirty="0"/>
              <a:t>st</a:t>
            </a:r>
            <a:r>
              <a:rPr lang="en-US" altLang="zh-TW" sz="2400" dirty="0"/>
              <a:t> and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rows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832646" y="4059999"/>
                <a:ext cx="1682704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2646" y="4059999"/>
                <a:ext cx="1682704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6389092" y="4391456"/>
            <a:ext cx="369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=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930366" y="2396191"/>
            <a:ext cx="2584984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elementary matrix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737194" y="4078967"/>
                <a:ext cx="2933495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94" y="4078967"/>
                <a:ext cx="2933495" cy="11481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5326211" y="5350738"/>
                <a:ext cx="2388411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211" y="5350738"/>
                <a:ext cx="2388411" cy="11394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向右箭號 7"/>
          <p:cNvSpPr/>
          <p:nvPr/>
        </p:nvSpPr>
        <p:spPr>
          <a:xfrm>
            <a:off x="4387972" y="5682336"/>
            <a:ext cx="752094" cy="476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/>
          <p:nvPr/>
        </p:nvCxnSpPr>
        <p:spPr>
          <a:xfrm>
            <a:off x="4742764" y="4010430"/>
            <a:ext cx="1501949" cy="12167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8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Elementary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/>
              <a:t>How to find elementary matrix?</a:t>
            </a:r>
          </a:p>
          <a:p>
            <a:pPr lvl="0"/>
            <a:r>
              <a:rPr lang="en-US" altLang="zh-TW" dirty="0">
                <a:solidFill>
                  <a:srgbClr val="0000FF"/>
                </a:solidFill>
              </a:rPr>
              <a:t>Apply the desired elementary row operation on Identity matrix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983056" y="3272804"/>
                <a:ext cx="2151294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56" y="3272804"/>
                <a:ext cx="2151294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983056" y="4358671"/>
                <a:ext cx="23876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56" y="4358671"/>
                <a:ext cx="2387640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983056" y="5496482"/>
                <a:ext cx="215841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56" y="5496482"/>
                <a:ext cx="2158411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976721" y="3418421"/>
            <a:ext cx="233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Exchange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and 3</a:t>
            </a:r>
            <a:r>
              <a:rPr lang="en-US" altLang="zh-TW" sz="2400" baseline="30000" dirty="0"/>
              <a:t>rd</a:t>
            </a:r>
            <a:r>
              <a:rPr lang="en-US" altLang="zh-TW" sz="2400" dirty="0"/>
              <a:t> rows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974577" y="4458837"/>
            <a:ext cx="2341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Multiply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row by -4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974577" y="5503575"/>
            <a:ext cx="2313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Adding 2 times row 1 to row 3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661591" y="3272804"/>
                <a:ext cx="1439818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591" y="3272804"/>
                <a:ext cx="1439818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661591" y="4392025"/>
                <a:ext cx="1439818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591" y="4392025"/>
                <a:ext cx="1439818" cy="9766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661591" y="5537257"/>
                <a:ext cx="1439818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591" y="5537257"/>
                <a:ext cx="1439818" cy="9766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向右箭號 12"/>
          <p:cNvSpPr/>
          <p:nvPr/>
        </p:nvSpPr>
        <p:spPr>
          <a:xfrm>
            <a:off x="5221400" y="3454678"/>
            <a:ext cx="641665" cy="612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5211059" y="4573899"/>
            <a:ext cx="641665" cy="612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5221400" y="5690211"/>
            <a:ext cx="641665" cy="612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686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Elementary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/>
              <a:t>How to find elementary matrix?</a:t>
            </a:r>
          </a:p>
          <a:p>
            <a:pPr lvl="0"/>
            <a:r>
              <a:rPr lang="en-US" altLang="zh-TW" dirty="0">
                <a:solidFill>
                  <a:srgbClr val="0000FF"/>
                </a:solidFill>
              </a:rPr>
              <a:t>Apply the desired elementary row operation on Identity matrix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983056" y="3272804"/>
                <a:ext cx="2151294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56" y="3272804"/>
                <a:ext cx="2151294" cy="9766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983056" y="4358671"/>
                <a:ext cx="23876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56" y="4358671"/>
                <a:ext cx="2387640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5983056" y="5496482"/>
                <a:ext cx="215841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056" y="5496482"/>
                <a:ext cx="2158411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37101" y="3382057"/>
                <a:ext cx="1560877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01" y="3382057"/>
                <a:ext cx="1560877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2448395" y="3382057"/>
                <a:ext cx="1872179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395" y="3382057"/>
                <a:ext cx="1872179" cy="9766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2448395" y="4519868"/>
                <a:ext cx="2500556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395" y="4519868"/>
                <a:ext cx="2500556" cy="9766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2448395" y="5688656"/>
                <a:ext cx="204921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395" y="5688656"/>
                <a:ext cx="204921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3413002" y="3272804"/>
            <a:ext cx="1155031" cy="110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3416668" y="4453614"/>
            <a:ext cx="1532283" cy="110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413002" y="5669874"/>
            <a:ext cx="1276157" cy="110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93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995186" y="1911363"/>
                <a:ext cx="2151294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86" y="1911363"/>
                <a:ext cx="2151294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1002924" y="3699533"/>
                <a:ext cx="238764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924" y="3699533"/>
                <a:ext cx="2387640" cy="9766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232168" y="5549718"/>
                <a:ext cx="2158411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168" y="5549718"/>
                <a:ext cx="2158411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227212" y="1397797"/>
            <a:ext cx="4281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Exchange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and 3</a:t>
            </a:r>
            <a:r>
              <a:rPr lang="en-US" altLang="zh-TW" sz="2400" baseline="30000" dirty="0"/>
              <a:t>rd</a:t>
            </a:r>
            <a:r>
              <a:rPr lang="en-US" altLang="zh-TW" sz="2400" dirty="0"/>
              <a:t> rows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52479" y="3156515"/>
            <a:ext cx="362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Multiply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row by -4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74074" y="4980058"/>
            <a:ext cx="407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Adding 2 times row 1 to row 3</a:t>
            </a:r>
            <a:endParaRPr lang="zh-TW" altLang="en-US" sz="2400" dirty="0"/>
          </a:p>
        </p:txBody>
      </p:sp>
      <p:sp>
        <p:nvSpPr>
          <p:cNvPr id="17" name="左-右雙向箭號 16"/>
          <p:cNvSpPr/>
          <p:nvPr/>
        </p:nvSpPr>
        <p:spPr>
          <a:xfrm>
            <a:off x="3924941" y="2177567"/>
            <a:ext cx="1122947" cy="49533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4844236" y="1427492"/>
            <a:ext cx="4118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Exchange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and 3</a:t>
            </a:r>
            <a:r>
              <a:rPr lang="en-US" altLang="zh-TW" sz="2400" baseline="30000" dirty="0"/>
              <a:t>rd</a:t>
            </a:r>
            <a:r>
              <a:rPr lang="en-US" altLang="zh-TW" sz="2400" dirty="0"/>
              <a:t> rows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595891" y="1918444"/>
                <a:ext cx="235051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891" y="1918444"/>
                <a:ext cx="2350515" cy="9766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/>
          <p:cNvSpPr/>
          <p:nvPr/>
        </p:nvSpPr>
        <p:spPr>
          <a:xfrm>
            <a:off x="145737" y="105128"/>
            <a:ext cx="4515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u="sng" dirty="0"/>
              <a:t>Inverse of Elementary Matrix</a:t>
            </a:r>
            <a:endParaRPr lang="zh-TW" altLang="en-US" sz="2800" b="1" i="1" u="sng" dirty="0"/>
          </a:p>
        </p:txBody>
      </p:sp>
      <p:sp>
        <p:nvSpPr>
          <p:cNvPr id="22" name="矩形 21"/>
          <p:cNvSpPr/>
          <p:nvPr/>
        </p:nvSpPr>
        <p:spPr>
          <a:xfrm>
            <a:off x="6637074" y="1918444"/>
            <a:ext cx="1155031" cy="110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055627" y="3172151"/>
            <a:ext cx="4293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Multiply the 2</a:t>
            </a:r>
            <a:r>
              <a:rPr lang="en-US" altLang="zh-TW" sz="2400" baseline="30000" dirty="0"/>
              <a:t>nd</a:t>
            </a:r>
            <a:r>
              <a:rPr lang="en-US" altLang="zh-TW" sz="2400" dirty="0"/>
              <a:t> row by -1/4</a:t>
            </a:r>
            <a:endParaRPr lang="zh-TW" altLang="en-US" sz="2400" dirty="0"/>
          </a:p>
        </p:txBody>
      </p:sp>
      <p:sp>
        <p:nvSpPr>
          <p:cNvPr id="25" name="左-右雙向箭號 24"/>
          <p:cNvSpPr/>
          <p:nvPr/>
        </p:nvSpPr>
        <p:spPr>
          <a:xfrm>
            <a:off x="3924940" y="3940173"/>
            <a:ext cx="1122947" cy="49533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5582263" y="3713180"/>
                <a:ext cx="2900346" cy="986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−1/4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263" y="3713180"/>
                <a:ext cx="2900346" cy="9861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/>
          <p:nvPr/>
        </p:nvSpPr>
        <p:spPr>
          <a:xfrm>
            <a:off x="6643658" y="3627702"/>
            <a:ext cx="1647623" cy="110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4858681" y="4980058"/>
            <a:ext cx="407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Adding -2 times row 1 to row 3</a:t>
            </a:r>
            <a:endParaRPr lang="zh-TW" altLang="en-US" sz="2400" dirty="0"/>
          </a:p>
        </p:txBody>
      </p:sp>
      <p:sp>
        <p:nvSpPr>
          <p:cNvPr id="29" name="左-右雙向箭號 28"/>
          <p:cNvSpPr/>
          <p:nvPr/>
        </p:nvSpPr>
        <p:spPr>
          <a:xfrm>
            <a:off x="3980703" y="5815394"/>
            <a:ext cx="1122947" cy="49533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5413523" y="5536823"/>
                <a:ext cx="2579745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523" y="5536823"/>
                <a:ext cx="2579745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矩形 30"/>
          <p:cNvSpPr/>
          <p:nvPr/>
        </p:nvSpPr>
        <p:spPr>
          <a:xfrm>
            <a:off x="6549634" y="5490965"/>
            <a:ext cx="1304999" cy="1109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5056223" y="137541"/>
            <a:ext cx="3741153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Reverse elementary row operation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041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7" grpId="0" animBg="1"/>
      <p:bldP spid="18" grpId="0"/>
      <p:bldP spid="19" grpId="0"/>
      <p:bldP spid="22" grpId="0" animBg="1"/>
      <p:bldP spid="23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RREF </a:t>
            </a:r>
            <a:r>
              <a:rPr lang="en-US" altLang="zh-TW" dirty="0" err="1"/>
              <a:t>v.s</a:t>
            </a:r>
            <a:r>
              <a:rPr lang="en-US" altLang="zh-TW" dirty="0"/>
              <a:t>. Elementary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Let A be an </a:t>
            </a:r>
            <a:r>
              <a:rPr lang="en-US" altLang="zh-TW" dirty="0" err="1"/>
              <a:t>mxn</a:t>
            </a:r>
            <a:r>
              <a:rPr lang="en-US" altLang="zh-TW" dirty="0"/>
              <a:t> matrix with reduced row echelon form R.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There exists an invertible m x m matrix P such that PA=R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3222536" y="2838166"/>
                <a:ext cx="26347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536" y="2838166"/>
                <a:ext cx="2634760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374564" y="4880581"/>
                <a:ext cx="23307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564" y="4880581"/>
                <a:ext cx="233070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894457" y="5729918"/>
                <a:ext cx="3355085" cy="44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4457" y="5729918"/>
                <a:ext cx="3355085" cy="4470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268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834573" y="3608922"/>
            <a:ext cx="356325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>
                <a:solidFill>
                  <a:srgbClr val="0000FF"/>
                </a:solidFill>
              </a:rPr>
              <a:t>The reduced row echelon form of A is I</a:t>
            </a:r>
            <a:r>
              <a:rPr lang="en-US" altLang="zh-TW" sz="2800" baseline="-25000" dirty="0">
                <a:solidFill>
                  <a:srgbClr val="0000FF"/>
                </a:solidFill>
              </a:rPr>
              <a:t>n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834571" y="5245277"/>
            <a:ext cx="323668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/>
              <a:t>A is a product of elementary matrices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34571" y="1882453"/>
            <a:ext cx="3236685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altLang="zh-TW" sz="2800" dirty="0"/>
              <a:t>An n x n matrix A is invertible.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566372" y="2413106"/>
            <a:ext cx="2439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R=RREF(A)=I</a:t>
            </a:r>
            <a:r>
              <a:rPr lang="en-US" altLang="zh-TW" sz="2800" baseline="-25000" dirty="0"/>
              <a:t>n</a:t>
            </a:r>
            <a:endParaRPr lang="zh-TW" altLang="en-US" sz="28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371584" y="3378577"/>
                <a:ext cx="26347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584" y="3378577"/>
                <a:ext cx="2634760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022834" y="4326293"/>
                <a:ext cx="3301225" cy="44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>
                        <m:sSub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834" y="4326293"/>
                <a:ext cx="3301225" cy="4470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5340550" y="5066644"/>
                <a:ext cx="2665794" cy="4470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  <m:sSubSup>
                        <m:sSub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50" y="5066644"/>
                <a:ext cx="2665794" cy="44704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左-右雙向箭號 3"/>
          <p:cNvSpPr/>
          <p:nvPr/>
        </p:nvSpPr>
        <p:spPr>
          <a:xfrm rot="5400000">
            <a:off x="1963059" y="2999790"/>
            <a:ext cx="793950" cy="512333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左-右雙向箭號 13"/>
          <p:cNvSpPr/>
          <p:nvPr/>
        </p:nvSpPr>
        <p:spPr>
          <a:xfrm rot="5400000">
            <a:off x="1971222" y="4637025"/>
            <a:ext cx="793950" cy="512333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486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4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 \left[\begin{array}{cc}\mbox{ }&amp;\mbox{ }\\\mbox{ }&amp;\mbox{ }\end{array}\right] \left[\begin{array}{cc}a&amp;b\\c&amp;d\end{array}\right]= \left[\begin{array}{cc}c&amp;d\\a&amp;b\end{array}\right]$&#10;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 \left[\begin{array}{cc}\mbox{ }&amp;\mbox{ }\\\mbox{ }&amp;\mbox{ }\end{array}\right] \left[\begin{array}{cc}a&amp;b\\c&amp;d\end{array}\right]= \left[\begin{array}{cc}a&amp;b\\kc&amp;kd\end{array}\right]$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 \left[\begin{array}{cc}\mbox{ }&amp;\mbox{ }\\\mbox{ }&amp;\mbox{ }\end{array}\right] \left[\begin{array}{cc}a&amp;b\\c&amp;d\end{array}\right]= \left[\begin{array}{cc}a&amp;b\\ka+c&amp;kb+d\end{array}\right]$&#10;&#10;&#10;\end{document}"/>
  <p:tag name="IGUANATEXSIZE" val="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392</Words>
  <Application>Microsoft Office PowerPoint</Application>
  <PresentationFormat>如螢幕大小 (4:3)</PresentationFormat>
  <Paragraphs>95</Paragraphs>
  <Slides>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 2</vt:lpstr>
      <vt:lpstr>Office 佈景主題</vt:lpstr>
      <vt:lpstr>Inverse of  Elementary Matrices</vt:lpstr>
      <vt:lpstr>Elementary Row Operation</vt:lpstr>
      <vt:lpstr>Elementary Matrix</vt:lpstr>
      <vt:lpstr>Elementary Matrix</vt:lpstr>
      <vt:lpstr>Elementary Matrix</vt:lpstr>
      <vt:lpstr>PowerPoint 簡報</vt:lpstr>
      <vt:lpstr>RREF v.s. Elementary Matrix</vt:lpstr>
      <vt:lpstr>Invertible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Inverse of  Elementary Matrices</dc:title>
  <dc:creator>Hung-yi Lee</dc:creator>
  <cp:lastModifiedBy>Hung-yi Lee</cp:lastModifiedBy>
  <cp:revision>2</cp:revision>
  <dcterms:created xsi:type="dcterms:W3CDTF">2020-09-12T17:56:06Z</dcterms:created>
  <dcterms:modified xsi:type="dcterms:W3CDTF">2020-10-13T17:10:16Z</dcterms:modified>
</cp:coreProperties>
</file>